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3" r:id="rId6"/>
    <p:sldId id="265" r:id="rId7"/>
    <p:sldId id="267" r:id="rId8"/>
    <p:sldId id="260" r:id="rId9"/>
    <p:sldId id="25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>
        <p:scale>
          <a:sx n="58" d="100"/>
          <a:sy n="58" d="100"/>
        </p:scale>
        <p:origin x="8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3F55D-2C23-4EC0-8BC1-88E670A3FDB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18AFA12-5D53-4FDE-98D5-E35CD52DDF91}">
      <dgm:prSet phldrT="[Text]" phldr="0"/>
      <dgm:spPr/>
      <dgm:t>
        <a:bodyPr/>
        <a:lstStyle/>
        <a:p>
          <a:r>
            <a:rPr lang="en-IN" dirty="0"/>
            <a:t>Digital Content Creation</a:t>
          </a:r>
        </a:p>
      </dgm:t>
    </dgm:pt>
    <dgm:pt modelId="{8468FF24-DA2E-434B-BD56-DD0D37315823}" type="parTrans" cxnId="{7629E73F-B526-4A83-A9CF-1828139786AD}">
      <dgm:prSet/>
      <dgm:spPr/>
      <dgm:t>
        <a:bodyPr/>
        <a:lstStyle/>
        <a:p>
          <a:endParaRPr lang="en-IN"/>
        </a:p>
      </dgm:t>
    </dgm:pt>
    <dgm:pt modelId="{0EB13261-A724-4C30-B924-250EE99B450F}" type="sibTrans" cxnId="{7629E73F-B526-4A83-A9CF-1828139786AD}">
      <dgm:prSet/>
      <dgm:spPr/>
      <dgm:t>
        <a:bodyPr/>
        <a:lstStyle/>
        <a:p>
          <a:endParaRPr lang="en-IN"/>
        </a:p>
      </dgm:t>
    </dgm:pt>
    <dgm:pt modelId="{CB142EF2-9ADE-4FA6-AC08-0FEF671D0645}">
      <dgm:prSet phldrT="[Text]" phldr="0"/>
      <dgm:spPr/>
      <dgm:t>
        <a:bodyPr/>
        <a:lstStyle/>
        <a:p>
          <a:r>
            <a:rPr lang="en-IN" dirty="0"/>
            <a:t>Marketing Management</a:t>
          </a:r>
        </a:p>
      </dgm:t>
    </dgm:pt>
    <dgm:pt modelId="{023EFFCA-7F1A-4319-98B3-AABF45CCE9D3}" type="parTrans" cxnId="{82EF1023-0B29-4465-A3C3-A28E6BDC90BD}">
      <dgm:prSet/>
      <dgm:spPr/>
      <dgm:t>
        <a:bodyPr/>
        <a:lstStyle/>
        <a:p>
          <a:endParaRPr lang="en-IN"/>
        </a:p>
      </dgm:t>
    </dgm:pt>
    <dgm:pt modelId="{AA8D30C4-2576-484D-88E5-23C81D4CF5C1}" type="sibTrans" cxnId="{82EF1023-0B29-4465-A3C3-A28E6BDC90BD}">
      <dgm:prSet/>
      <dgm:spPr/>
      <dgm:t>
        <a:bodyPr/>
        <a:lstStyle/>
        <a:p>
          <a:endParaRPr lang="en-IN"/>
        </a:p>
      </dgm:t>
    </dgm:pt>
    <dgm:pt modelId="{ABB4EE9E-B705-45D9-806B-56E9C7CE1B21}">
      <dgm:prSet phldrT="[Text]" phldr="0"/>
      <dgm:spPr/>
      <dgm:t>
        <a:bodyPr/>
        <a:lstStyle/>
        <a:p>
          <a:r>
            <a:rPr lang="en-IN" dirty="0"/>
            <a:t>PERSONAL BRANDING</a:t>
          </a:r>
        </a:p>
      </dgm:t>
    </dgm:pt>
    <dgm:pt modelId="{7C6BB7E5-0E77-406E-87E8-3BCFCD0B8FED}" type="parTrans" cxnId="{19B90C30-EC62-44FE-9C0B-102DB408C374}">
      <dgm:prSet/>
      <dgm:spPr/>
      <dgm:t>
        <a:bodyPr/>
        <a:lstStyle/>
        <a:p>
          <a:endParaRPr lang="en-IN"/>
        </a:p>
      </dgm:t>
    </dgm:pt>
    <dgm:pt modelId="{E55D12EB-E63D-45E8-922D-BFDB250D0EF8}" type="sibTrans" cxnId="{19B90C30-EC62-44FE-9C0B-102DB408C374}">
      <dgm:prSet/>
      <dgm:spPr/>
      <dgm:t>
        <a:bodyPr/>
        <a:lstStyle/>
        <a:p>
          <a:endParaRPr lang="en-IN"/>
        </a:p>
      </dgm:t>
    </dgm:pt>
    <dgm:pt modelId="{7C83F3ED-0887-4E30-9A92-EECACBC047AB}">
      <dgm:prSet phldrT="[Text]" phldr="0"/>
      <dgm:spPr/>
      <dgm:t>
        <a:bodyPr/>
        <a:lstStyle/>
        <a:p>
          <a:endParaRPr lang="en-IN" dirty="0"/>
        </a:p>
      </dgm:t>
    </dgm:pt>
    <dgm:pt modelId="{294CBE13-29E1-4E32-8CF5-EB6B732758DE}" type="parTrans" cxnId="{8AAE74E7-F971-46C1-9E2E-E5BB0628DCEB}">
      <dgm:prSet/>
      <dgm:spPr/>
      <dgm:t>
        <a:bodyPr/>
        <a:lstStyle/>
        <a:p>
          <a:endParaRPr lang="en-IN"/>
        </a:p>
      </dgm:t>
    </dgm:pt>
    <dgm:pt modelId="{E97ADFA4-F719-47CD-8565-E36A11A7A6BA}" type="sibTrans" cxnId="{8AAE74E7-F971-46C1-9E2E-E5BB0628DCEB}">
      <dgm:prSet/>
      <dgm:spPr/>
      <dgm:t>
        <a:bodyPr/>
        <a:lstStyle/>
        <a:p>
          <a:endParaRPr lang="en-IN"/>
        </a:p>
      </dgm:t>
    </dgm:pt>
    <dgm:pt modelId="{858CFF4D-7FD1-41BB-BB23-3E8468D77E94}" type="pres">
      <dgm:prSet presAssocID="{47E3F55D-2C23-4EC0-8BC1-88E670A3FDB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FFCD316-BFBA-43B6-B7E9-B26CDD9872D6}" type="pres">
      <dgm:prSet presAssocID="{47E3F55D-2C23-4EC0-8BC1-88E670A3FDBA}" presName="cycle" presStyleCnt="0"/>
      <dgm:spPr/>
    </dgm:pt>
    <dgm:pt modelId="{53B89A8E-6FD1-4FEF-904F-94E75B9FE606}" type="pres">
      <dgm:prSet presAssocID="{47E3F55D-2C23-4EC0-8BC1-88E670A3FDBA}" presName="centerShape" presStyleCnt="0"/>
      <dgm:spPr/>
    </dgm:pt>
    <dgm:pt modelId="{0DFD12B3-40D9-4116-8D31-8642430D5F0A}" type="pres">
      <dgm:prSet presAssocID="{47E3F55D-2C23-4EC0-8BC1-88E670A3FDBA}" presName="connSite" presStyleLbl="node1" presStyleIdx="0" presStyleCnt="4"/>
      <dgm:spPr/>
    </dgm:pt>
    <dgm:pt modelId="{CD6E943B-170A-41FF-AE33-548CCCCD934F}" type="pres">
      <dgm:prSet presAssocID="{47E3F55D-2C23-4EC0-8BC1-88E670A3FDBA}" presName="visible" presStyleLbl="node1" presStyleIdx="0" presStyleCnt="4" custScaleX="176923" custScaleY="150281" custLinFactNeighborX="-77520" custLinFactNeighborY="-21331"/>
      <dgm:spPr>
        <a:blipFill>
          <a:blip xmlns:r="http://schemas.openxmlformats.org/officeDocument/2006/relationships" r:embed="rId1"/>
          <a:srcRect/>
          <a:stretch>
            <a:fillRect l="-39000" r="-39000"/>
          </a:stretch>
        </a:blipFill>
      </dgm:spPr>
      <dgm:extLst>
        <a:ext uri="{E40237B7-FDA0-4F09-8148-C483321AD2D9}">
          <dgm14:cNvPr xmlns:dgm14="http://schemas.microsoft.com/office/drawing/2010/diagram" id="0" name="" descr="Yellow umbrella in a sea of many black umbrellas"/>
        </a:ext>
      </dgm:extLst>
    </dgm:pt>
    <dgm:pt modelId="{0778C65C-5071-4230-A3CA-3E1B1039AF9F}" type="pres">
      <dgm:prSet presAssocID="{8468FF24-DA2E-434B-BD56-DD0D37315823}" presName="Name25" presStyleLbl="parChTrans1D1" presStyleIdx="0" presStyleCnt="3"/>
      <dgm:spPr/>
    </dgm:pt>
    <dgm:pt modelId="{5253E3A4-2DF8-4008-86E2-AFED6A373DD5}" type="pres">
      <dgm:prSet presAssocID="{F18AFA12-5D53-4FDE-98D5-E35CD52DDF91}" presName="node" presStyleCnt="0"/>
      <dgm:spPr/>
    </dgm:pt>
    <dgm:pt modelId="{B93F6CB0-D7C3-441C-8B18-29B4A817D8AA}" type="pres">
      <dgm:prSet presAssocID="{F18AFA12-5D53-4FDE-98D5-E35CD52DDF91}" presName="parentNode" presStyleLbl="node1" presStyleIdx="1" presStyleCnt="4" custScaleX="186824" custScaleY="219186" custLinFactX="67463" custLinFactNeighborX="100000" custLinFactNeighborY="43813">
        <dgm:presLayoutVars>
          <dgm:chMax val="1"/>
          <dgm:bulletEnabled val="1"/>
        </dgm:presLayoutVars>
      </dgm:prSet>
      <dgm:spPr/>
    </dgm:pt>
    <dgm:pt modelId="{9AFBC517-61B4-4146-8582-94F0DB348EA2}" type="pres">
      <dgm:prSet presAssocID="{F18AFA12-5D53-4FDE-98D5-E35CD52DDF91}" presName="childNode" presStyleLbl="revTx" presStyleIdx="0" presStyleCnt="1">
        <dgm:presLayoutVars>
          <dgm:bulletEnabled val="1"/>
        </dgm:presLayoutVars>
      </dgm:prSet>
      <dgm:spPr/>
    </dgm:pt>
    <dgm:pt modelId="{501A00C8-8905-4339-A3DB-F6C437F65F87}" type="pres">
      <dgm:prSet presAssocID="{023EFFCA-7F1A-4319-98B3-AABF45CCE9D3}" presName="Name25" presStyleLbl="parChTrans1D1" presStyleIdx="1" presStyleCnt="3"/>
      <dgm:spPr/>
    </dgm:pt>
    <dgm:pt modelId="{49D5AFA4-01C3-47BE-BECE-12296219B3EA}" type="pres">
      <dgm:prSet presAssocID="{CB142EF2-9ADE-4FA6-AC08-0FEF671D0645}" presName="node" presStyleCnt="0"/>
      <dgm:spPr/>
    </dgm:pt>
    <dgm:pt modelId="{4FF9C20B-0A02-4B41-8489-0BB1D5203F0E}" type="pres">
      <dgm:prSet presAssocID="{CB142EF2-9ADE-4FA6-AC08-0FEF671D0645}" presName="parentNode" presStyleLbl="node1" presStyleIdx="2" presStyleCnt="4" custScaleX="193725" custScaleY="192244" custLinFactNeighborX="-10901" custLinFactNeighborY="35428">
        <dgm:presLayoutVars>
          <dgm:chMax val="1"/>
          <dgm:bulletEnabled val="1"/>
        </dgm:presLayoutVars>
      </dgm:prSet>
      <dgm:spPr/>
    </dgm:pt>
    <dgm:pt modelId="{C6E8D931-7B7B-472B-A385-A2F919E7BDBB}" type="pres">
      <dgm:prSet presAssocID="{CB142EF2-9ADE-4FA6-AC08-0FEF671D0645}" presName="childNode" presStyleLbl="revTx" presStyleIdx="0" presStyleCnt="1">
        <dgm:presLayoutVars>
          <dgm:bulletEnabled val="1"/>
        </dgm:presLayoutVars>
      </dgm:prSet>
      <dgm:spPr/>
    </dgm:pt>
    <dgm:pt modelId="{C0DC7151-CD37-443E-8683-7673C47C806B}" type="pres">
      <dgm:prSet presAssocID="{7C6BB7E5-0E77-406E-87E8-3BCFCD0B8FED}" presName="Name25" presStyleLbl="parChTrans1D1" presStyleIdx="2" presStyleCnt="3"/>
      <dgm:spPr/>
    </dgm:pt>
    <dgm:pt modelId="{C88CC17C-C484-443E-A667-5132BE88EC63}" type="pres">
      <dgm:prSet presAssocID="{ABB4EE9E-B705-45D9-806B-56E9C7CE1B21}" presName="node" presStyleCnt="0"/>
      <dgm:spPr/>
    </dgm:pt>
    <dgm:pt modelId="{F1E40D8A-E2F0-49BE-A995-A6F5F9E43DEC}" type="pres">
      <dgm:prSet presAssocID="{ABB4EE9E-B705-45D9-806B-56E9C7CE1B21}" presName="parentNode" presStyleLbl="node1" presStyleIdx="3" presStyleCnt="4" custScaleX="264967" custScaleY="221880" custLinFactX="100000" custLinFactNeighborX="175664" custLinFactNeighborY="-27197">
        <dgm:presLayoutVars>
          <dgm:chMax val="1"/>
          <dgm:bulletEnabled val="1"/>
        </dgm:presLayoutVars>
      </dgm:prSet>
      <dgm:spPr/>
    </dgm:pt>
    <dgm:pt modelId="{B37BC1AC-10EB-4628-A44D-80D82EAE0608}" type="pres">
      <dgm:prSet presAssocID="{ABB4EE9E-B705-45D9-806B-56E9C7CE1B21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82EF1023-0B29-4465-A3C3-A28E6BDC90BD}" srcId="{47E3F55D-2C23-4EC0-8BC1-88E670A3FDBA}" destId="{CB142EF2-9ADE-4FA6-AC08-0FEF671D0645}" srcOrd="1" destOrd="0" parTransId="{023EFFCA-7F1A-4319-98B3-AABF45CCE9D3}" sibTransId="{AA8D30C4-2576-484D-88E5-23C81D4CF5C1}"/>
    <dgm:cxn modelId="{D6BF2F29-9E2E-4E07-9E34-759C028C72AB}" type="presOf" srcId="{8468FF24-DA2E-434B-BD56-DD0D37315823}" destId="{0778C65C-5071-4230-A3CA-3E1B1039AF9F}" srcOrd="0" destOrd="0" presId="urn:microsoft.com/office/officeart/2005/8/layout/radial2"/>
    <dgm:cxn modelId="{22835C2F-ECFA-4FBA-90EB-D4A18CB42DFB}" type="presOf" srcId="{7C6BB7E5-0E77-406E-87E8-3BCFCD0B8FED}" destId="{C0DC7151-CD37-443E-8683-7673C47C806B}" srcOrd="0" destOrd="0" presId="urn:microsoft.com/office/officeart/2005/8/layout/radial2"/>
    <dgm:cxn modelId="{19B90C30-EC62-44FE-9C0B-102DB408C374}" srcId="{47E3F55D-2C23-4EC0-8BC1-88E670A3FDBA}" destId="{ABB4EE9E-B705-45D9-806B-56E9C7CE1B21}" srcOrd="2" destOrd="0" parTransId="{7C6BB7E5-0E77-406E-87E8-3BCFCD0B8FED}" sibTransId="{E55D12EB-E63D-45E8-922D-BFDB250D0EF8}"/>
    <dgm:cxn modelId="{7629E73F-B526-4A83-A9CF-1828139786AD}" srcId="{47E3F55D-2C23-4EC0-8BC1-88E670A3FDBA}" destId="{F18AFA12-5D53-4FDE-98D5-E35CD52DDF91}" srcOrd="0" destOrd="0" parTransId="{8468FF24-DA2E-434B-BD56-DD0D37315823}" sibTransId="{0EB13261-A724-4C30-B924-250EE99B450F}"/>
    <dgm:cxn modelId="{8EC43863-6FDB-44E0-820E-5128D442FE8A}" type="presOf" srcId="{023EFFCA-7F1A-4319-98B3-AABF45CCE9D3}" destId="{501A00C8-8905-4339-A3DB-F6C437F65F87}" srcOrd="0" destOrd="0" presId="urn:microsoft.com/office/officeart/2005/8/layout/radial2"/>
    <dgm:cxn modelId="{F1DF8E49-385B-4E11-9AA9-E777CE067C89}" type="presOf" srcId="{CB142EF2-9ADE-4FA6-AC08-0FEF671D0645}" destId="{4FF9C20B-0A02-4B41-8489-0BB1D5203F0E}" srcOrd="0" destOrd="0" presId="urn:microsoft.com/office/officeart/2005/8/layout/radial2"/>
    <dgm:cxn modelId="{1E785682-F867-4B78-BC12-EB05B150F8AA}" type="presOf" srcId="{ABB4EE9E-B705-45D9-806B-56E9C7CE1B21}" destId="{F1E40D8A-E2F0-49BE-A995-A6F5F9E43DEC}" srcOrd="0" destOrd="0" presId="urn:microsoft.com/office/officeart/2005/8/layout/radial2"/>
    <dgm:cxn modelId="{5E6E079B-7711-4BC3-A27D-99B2D8DA9EC1}" type="presOf" srcId="{F18AFA12-5D53-4FDE-98D5-E35CD52DDF91}" destId="{B93F6CB0-D7C3-441C-8B18-29B4A817D8AA}" srcOrd="0" destOrd="0" presId="urn:microsoft.com/office/officeart/2005/8/layout/radial2"/>
    <dgm:cxn modelId="{89FFD6AA-0692-44D7-A9BD-6AA371B582A3}" type="presOf" srcId="{47E3F55D-2C23-4EC0-8BC1-88E670A3FDBA}" destId="{858CFF4D-7FD1-41BB-BB23-3E8468D77E94}" srcOrd="0" destOrd="0" presId="urn:microsoft.com/office/officeart/2005/8/layout/radial2"/>
    <dgm:cxn modelId="{159EE8BD-F72A-499D-97AB-D3FC38F3CE1D}" type="presOf" srcId="{7C83F3ED-0887-4E30-9A92-EECACBC047AB}" destId="{B37BC1AC-10EB-4628-A44D-80D82EAE0608}" srcOrd="0" destOrd="0" presId="urn:microsoft.com/office/officeart/2005/8/layout/radial2"/>
    <dgm:cxn modelId="{8AAE74E7-F971-46C1-9E2E-E5BB0628DCEB}" srcId="{ABB4EE9E-B705-45D9-806B-56E9C7CE1B21}" destId="{7C83F3ED-0887-4E30-9A92-EECACBC047AB}" srcOrd="0" destOrd="0" parTransId="{294CBE13-29E1-4E32-8CF5-EB6B732758DE}" sibTransId="{E97ADFA4-F719-47CD-8565-E36A11A7A6BA}"/>
    <dgm:cxn modelId="{CAFD7D69-A7A8-4E0E-91E6-5646EB9C721D}" type="presParOf" srcId="{858CFF4D-7FD1-41BB-BB23-3E8468D77E94}" destId="{FFFCD316-BFBA-43B6-B7E9-B26CDD9872D6}" srcOrd="0" destOrd="0" presId="urn:microsoft.com/office/officeart/2005/8/layout/radial2"/>
    <dgm:cxn modelId="{5F416CAC-4C33-4749-8F33-15E10B1E6027}" type="presParOf" srcId="{FFFCD316-BFBA-43B6-B7E9-B26CDD9872D6}" destId="{53B89A8E-6FD1-4FEF-904F-94E75B9FE606}" srcOrd="0" destOrd="0" presId="urn:microsoft.com/office/officeart/2005/8/layout/radial2"/>
    <dgm:cxn modelId="{D2B51B1B-14F9-4189-A342-54C709C7DF39}" type="presParOf" srcId="{53B89A8E-6FD1-4FEF-904F-94E75B9FE606}" destId="{0DFD12B3-40D9-4116-8D31-8642430D5F0A}" srcOrd="0" destOrd="0" presId="urn:microsoft.com/office/officeart/2005/8/layout/radial2"/>
    <dgm:cxn modelId="{A6C3935D-A973-4C96-B109-32FEA47E8F61}" type="presParOf" srcId="{53B89A8E-6FD1-4FEF-904F-94E75B9FE606}" destId="{CD6E943B-170A-41FF-AE33-548CCCCD934F}" srcOrd="1" destOrd="0" presId="urn:microsoft.com/office/officeart/2005/8/layout/radial2"/>
    <dgm:cxn modelId="{DF7707A8-03F9-4D78-8CB0-C56CFC3F20F9}" type="presParOf" srcId="{FFFCD316-BFBA-43B6-B7E9-B26CDD9872D6}" destId="{0778C65C-5071-4230-A3CA-3E1B1039AF9F}" srcOrd="1" destOrd="0" presId="urn:microsoft.com/office/officeart/2005/8/layout/radial2"/>
    <dgm:cxn modelId="{D846E454-126B-47D7-832C-A3DC407AFC5C}" type="presParOf" srcId="{FFFCD316-BFBA-43B6-B7E9-B26CDD9872D6}" destId="{5253E3A4-2DF8-4008-86E2-AFED6A373DD5}" srcOrd="2" destOrd="0" presId="urn:microsoft.com/office/officeart/2005/8/layout/radial2"/>
    <dgm:cxn modelId="{40A6F397-D5A3-4ED6-890D-7F0C495EBBE8}" type="presParOf" srcId="{5253E3A4-2DF8-4008-86E2-AFED6A373DD5}" destId="{B93F6CB0-D7C3-441C-8B18-29B4A817D8AA}" srcOrd="0" destOrd="0" presId="urn:microsoft.com/office/officeart/2005/8/layout/radial2"/>
    <dgm:cxn modelId="{B81BCFA8-DF6F-4BEA-9EEE-F30C8B3C8FD1}" type="presParOf" srcId="{5253E3A4-2DF8-4008-86E2-AFED6A373DD5}" destId="{9AFBC517-61B4-4146-8582-94F0DB348EA2}" srcOrd="1" destOrd="0" presId="urn:microsoft.com/office/officeart/2005/8/layout/radial2"/>
    <dgm:cxn modelId="{21EE09DC-DF4A-4E0B-A3F2-F51363AA244A}" type="presParOf" srcId="{FFFCD316-BFBA-43B6-B7E9-B26CDD9872D6}" destId="{501A00C8-8905-4339-A3DB-F6C437F65F87}" srcOrd="3" destOrd="0" presId="urn:microsoft.com/office/officeart/2005/8/layout/radial2"/>
    <dgm:cxn modelId="{CCF8C242-218C-4EFC-ADC7-C6798BDA273C}" type="presParOf" srcId="{FFFCD316-BFBA-43B6-B7E9-B26CDD9872D6}" destId="{49D5AFA4-01C3-47BE-BECE-12296219B3EA}" srcOrd="4" destOrd="0" presId="urn:microsoft.com/office/officeart/2005/8/layout/radial2"/>
    <dgm:cxn modelId="{261A3200-C13F-43C0-99EB-E9071BD2B4DF}" type="presParOf" srcId="{49D5AFA4-01C3-47BE-BECE-12296219B3EA}" destId="{4FF9C20B-0A02-4B41-8489-0BB1D5203F0E}" srcOrd="0" destOrd="0" presId="urn:microsoft.com/office/officeart/2005/8/layout/radial2"/>
    <dgm:cxn modelId="{875C02D7-EBFD-43FB-AFFF-9FA60DD69DF1}" type="presParOf" srcId="{49D5AFA4-01C3-47BE-BECE-12296219B3EA}" destId="{C6E8D931-7B7B-472B-A385-A2F919E7BDBB}" srcOrd="1" destOrd="0" presId="urn:microsoft.com/office/officeart/2005/8/layout/radial2"/>
    <dgm:cxn modelId="{9CE35C69-1F8F-4248-9AF0-C528A91C9D51}" type="presParOf" srcId="{FFFCD316-BFBA-43B6-B7E9-B26CDD9872D6}" destId="{C0DC7151-CD37-443E-8683-7673C47C806B}" srcOrd="5" destOrd="0" presId="urn:microsoft.com/office/officeart/2005/8/layout/radial2"/>
    <dgm:cxn modelId="{382FBA52-3FB1-4935-892E-A478F2CF7E7B}" type="presParOf" srcId="{FFFCD316-BFBA-43B6-B7E9-B26CDD9872D6}" destId="{C88CC17C-C484-443E-A667-5132BE88EC63}" srcOrd="6" destOrd="0" presId="urn:microsoft.com/office/officeart/2005/8/layout/radial2"/>
    <dgm:cxn modelId="{8E32C4AB-72F7-4D41-B0EB-CDBAC2FA0F63}" type="presParOf" srcId="{C88CC17C-C484-443E-A667-5132BE88EC63}" destId="{F1E40D8A-E2F0-49BE-A995-A6F5F9E43DEC}" srcOrd="0" destOrd="0" presId="urn:microsoft.com/office/officeart/2005/8/layout/radial2"/>
    <dgm:cxn modelId="{8C365B56-0B8C-4FDC-9710-98672EC0BDCB}" type="presParOf" srcId="{C88CC17C-C484-443E-A667-5132BE88EC63}" destId="{B37BC1AC-10EB-4628-A44D-80D82EAE060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C7151-CD37-443E-8683-7673C47C806B}">
      <dsp:nvSpPr>
        <dsp:cNvPr id="0" name=""/>
        <dsp:cNvSpPr/>
      </dsp:nvSpPr>
      <dsp:spPr>
        <a:xfrm rot="833113">
          <a:off x="4321609" y="2584331"/>
          <a:ext cx="2564857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2564857" y="167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A00C8-8905-4339-A3DB-F6C437F65F87}">
      <dsp:nvSpPr>
        <dsp:cNvPr id="0" name=""/>
        <dsp:cNvSpPr/>
      </dsp:nvSpPr>
      <dsp:spPr>
        <a:xfrm rot="11630167">
          <a:off x="4253339" y="2263097"/>
          <a:ext cx="107301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107301" y="167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8C65C-5071-4230-A3CA-3E1B1039AF9F}">
      <dsp:nvSpPr>
        <dsp:cNvPr id="0" name=""/>
        <dsp:cNvSpPr/>
      </dsp:nvSpPr>
      <dsp:spPr>
        <a:xfrm rot="20681243">
          <a:off x="4327326" y="1667721"/>
          <a:ext cx="1789151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1789151" y="167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E943B-170A-41FF-AE33-548CCCCD934F}">
      <dsp:nvSpPr>
        <dsp:cNvPr id="0" name=""/>
        <dsp:cNvSpPr/>
      </dsp:nvSpPr>
      <dsp:spPr>
        <a:xfrm>
          <a:off x="252314" y="145315"/>
          <a:ext cx="3615169" cy="307077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3F6CB0-D7C3-441C-8B18-29B4A817D8AA}">
      <dsp:nvSpPr>
        <dsp:cNvPr id="0" name=""/>
        <dsp:cNvSpPr/>
      </dsp:nvSpPr>
      <dsp:spPr>
        <a:xfrm>
          <a:off x="6054750" y="-200730"/>
          <a:ext cx="2290489" cy="26872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Digital Content Creation</a:t>
          </a:r>
        </a:p>
      </dsp:txBody>
      <dsp:txXfrm>
        <a:off x="6390184" y="192809"/>
        <a:ext cx="1619621" cy="1900173"/>
      </dsp:txXfrm>
    </dsp:sp>
    <dsp:sp modelId="{4FF9C20B-0A02-4B41-8489-0BB1D5203F0E}">
      <dsp:nvSpPr>
        <dsp:cNvPr id="0" name=""/>
        <dsp:cNvSpPr/>
      </dsp:nvSpPr>
      <dsp:spPr>
        <a:xfrm>
          <a:off x="4219928" y="1372455"/>
          <a:ext cx="2375096" cy="23569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Marketing Management</a:t>
          </a:r>
        </a:p>
      </dsp:txBody>
      <dsp:txXfrm>
        <a:off x="4567753" y="1717621"/>
        <a:ext cx="1679446" cy="1666607"/>
      </dsp:txXfrm>
    </dsp:sp>
    <dsp:sp modelId="{F1E40D8A-E2F0-49BE-A995-A6F5F9E43DEC}">
      <dsp:nvSpPr>
        <dsp:cNvPr id="0" name=""/>
        <dsp:cNvSpPr/>
      </dsp:nvSpPr>
      <dsp:spPr>
        <a:xfrm>
          <a:off x="6782532" y="1933824"/>
          <a:ext cx="3248533" cy="2720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PERSONAL BRANDING</a:t>
          </a:r>
        </a:p>
      </dsp:txBody>
      <dsp:txXfrm>
        <a:off x="7258269" y="2332200"/>
        <a:ext cx="2297059" cy="1923528"/>
      </dsp:txXfrm>
    </dsp:sp>
    <dsp:sp modelId="{B37BC1AC-10EB-4628-A44D-80D82EAE0608}">
      <dsp:nvSpPr>
        <dsp:cNvPr id="0" name=""/>
        <dsp:cNvSpPr/>
      </dsp:nvSpPr>
      <dsp:spPr>
        <a:xfrm>
          <a:off x="7625518" y="1933824"/>
          <a:ext cx="4872800" cy="2720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N" sz="6500" kern="1200" dirty="0"/>
        </a:p>
      </dsp:txBody>
      <dsp:txXfrm>
        <a:off x="7625518" y="1933824"/>
        <a:ext cx="4872800" cy="2720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241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427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69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7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835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74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1362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873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031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02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941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2BB3C-D311-4762-9EE6-F40ADF98F893}" type="datetimeFigureOut">
              <a:rPr lang="en-IN" smtClean="0"/>
              <a:t>23-06-2026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C38D0-869C-4201-99B8-1DEFB0EB7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48813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thorpersonalbrand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3.glb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7/06/relationships/model3d" Target="../media/model3d4.glb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F8597-2DAB-C6F7-B858-793F27844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285514" cy="2731180"/>
          </a:xfrm>
        </p:spPr>
        <p:txBody>
          <a:bodyPr>
            <a:normAutofit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STORYTELLING</a:t>
            </a:r>
            <a:br>
              <a:rPr lang="en-IN" dirty="0"/>
            </a:br>
            <a:r>
              <a:rPr lang="en-IN" dirty="0"/>
              <a:t>THE NARRATIVE FRAMEWORK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DB9327-9771-3F4B-3FCB-9B93BD24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4127860"/>
            <a:ext cx="9285513" cy="1042854"/>
          </a:xfrm>
        </p:spPr>
        <p:txBody>
          <a:bodyPr>
            <a:normAutofit fontScale="25000" lnSpcReduction="20000"/>
          </a:bodyPr>
          <a:lstStyle/>
          <a:p>
            <a:endParaRPr lang="en-IN" dirty="0">
              <a:latin typeface="Algerian" panose="04020705040A02060702" pitchFamily="82" charset="0"/>
            </a:endParaRPr>
          </a:p>
          <a:p>
            <a:r>
              <a:rPr lang="en-IN" sz="6400" dirty="0">
                <a:latin typeface="Cambria" panose="02040503050406030204" pitchFamily="18" charset="0"/>
                <a:ea typeface="Cambria" panose="02040503050406030204" pitchFamily="18" charset="0"/>
              </a:rPr>
              <a:t>A Strategy to hook at first glance or sentence</a:t>
            </a:r>
          </a:p>
          <a:p>
            <a:r>
              <a:rPr lang="en-IN" sz="6400" dirty="0">
                <a:latin typeface="Cambria" panose="02040503050406030204" pitchFamily="18" charset="0"/>
                <a:ea typeface="Cambria" panose="02040503050406030204" pitchFamily="18" charset="0"/>
              </a:rPr>
              <a:t>TASTER SESSION 1 </a:t>
            </a:r>
          </a:p>
          <a:p>
            <a:r>
              <a:rPr lang="en-IN" sz="6400" dirty="0">
                <a:latin typeface="Cambria" panose="02040503050406030204" pitchFamily="18" charset="0"/>
                <a:ea typeface="Cambria" panose="02040503050406030204" pitchFamily="18" charset="0"/>
              </a:rPr>
              <a:t>CONDUCTED BY: DR. NEHA TEKWANI </a:t>
            </a:r>
          </a:p>
        </p:txBody>
      </p:sp>
    </p:spTree>
    <p:extLst>
      <p:ext uri="{BB962C8B-B14F-4D97-AF65-F5344CB8AC3E}">
        <p14:creationId xmlns:p14="http://schemas.microsoft.com/office/powerpoint/2010/main" val="3446456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322F7-ADF5-E35C-85AD-46094EC22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THANK YOU For Joining The Session.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81F67-FED0-9801-2C34-951C6448E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sz="4000" dirty="0"/>
              <a:t>If you found it interesting and would love to learn more, then sign up for my entire Course with the Cr8tors &amp; Public Speaking Academy on:- </a:t>
            </a:r>
          </a:p>
          <a:p>
            <a:r>
              <a:rPr lang="en-IN" sz="4000" dirty="0">
                <a:solidFill>
                  <a:srgbClr val="FF0000"/>
                </a:solidFill>
              </a:rPr>
              <a:t>Storytelling</a:t>
            </a:r>
          </a:p>
          <a:p>
            <a:r>
              <a:rPr lang="en-IN" sz="4000" dirty="0">
                <a:solidFill>
                  <a:srgbClr val="FF0000"/>
                </a:solidFill>
              </a:rPr>
              <a:t>Digital Content Creation</a:t>
            </a:r>
          </a:p>
          <a:p>
            <a:r>
              <a:rPr lang="en-IN" sz="4000" dirty="0">
                <a:solidFill>
                  <a:srgbClr val="FF0000"/>
                </a:solidFill>
              </a:rPr>
              <a:t>Marketing </a:t>
            </a:r>
          </a:p>
          <a:p>
            <a:r>
              <a:rPr lang="en-IN" sz="4000" dirty="0">
                <a:solidFill>
                  <a:srgbClr val="FF0000"/>
                </a:solidFill>
              </a:rPr>
              <a:t>Personal Branding</a:t>
            </a:r>
          </a:p>
          <a:p>
            <a:pPr marL="0" indent="0">
              <a:buNone/>
            </a:pPr>
            <a:r>
              <a:rPr lang="en-IN" sz="4000" dirty="0">
                <a:solidFill>
                  <a:srgbClr val="FF0000"/>
                </a:solidFill>
              </a:rPr>
              <a:t>                                         </a:t>
            </a:r>
          </a:p>
          <a:p>
            <a:pPr marL="0" indent="0" algn="ctr">
              <a:buNone/>
            </a:pPr>
            <a:r>
              <a:rPr lang="en-IN" sz="2900" dirty="0">
                <a:solidFill>
                  <a:srgbClr val="FF0000"/>
                </a:solidFill>
              </a:rPr>
              <a:t>With Regards, </a:t>
            </a:r>
          </a:p>
          <a:p>
            <a:pPr marL="0" indent="0" algn="ctr">
              <a:buNone/>
            </a:pPr>
            <a:r>
              <a:rPr lang="en-IN" sz="2900" dirty="0">
                <a:solidFill>
                  <a:srgbClr val="FF0000"/>
                </a:solidFill>
              </a:rPr>
              <a:t>Dr. Neha Tekwani</a:t>
            </a:r>
          </a:p>
          <a:p>
            <a:pPr marL="0" indent="0" algn="ctr">
              <a:buNone/>
            </a:pPr>
            <a:r>
              <a:rPr lang="en-IN" sz="2900" dirty="0">
                <a:solidFill>
                  <a:srgbClr val="FF0000"/>
                </a:solidFill>
              </a:rPr>
              <a:t>Founder. Author. CSO. Global Trainer</a:t>
            </a:r>
          </a:p>
          <a:p>
            <a:pPr marL="0" indent="0" algn="ctr">
              <a:buNone/>
            </a:pPr>
            <a:r>
              <a:rPr lang="en-IN" sz="2900" dirty="0">
                <a:solidFill>
                  <a:srgbClr val="FF0000"/>
                </a:solidFill>
                <a:hlinkClick r:id="rId2"/>
              </a:rPr>
              <a:t>www.authorpersonalbrand.com</a:t>
            </a:r>
            <a:endParaRPr lang="en-IN" sz="29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IN" sz="2900" dirty="0">
                <a:solidFill>
                  <a:srgbClr val="FF0000"/>
                </a:solidFill>
              </a:rPr>
              <a:t>neha.tekwani27@gmail.com</a:t>
            </a:r>
          </a:p>
        </p:txBody>
      </p:sp>
    </p:spTree>
    <p:extLst>
      <p:ext uri="{BB962C8B-B14F-4D97-AF65-F5344CB8AC3E}">
        <p14:creationId xmlns:p14="http://schemas.microsoft.com/office/powerpoint/2010/main" val="105801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762C1-5DF8-93F3-4160-AE0CF71A1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What is Storytelling?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707DC-642A-8668-30D2-C5292BE01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44486"/>
            <a:ext cx="8966812" cy="3099544"/>
          </a:xfrm>
        </p:spPr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An activity of social and cultural representation of ideas (fiction/non-fiction) involving</a:t>
            </a:r>
          </a:p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a main concept (an overall theme)</a:t>
            </a:r>
          </a:p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plot structure inclusive of various sub-plots (Twists, mystery, suspense)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Lightbulb">
                <a:extLst>
                  <a:ext uri="{FF2B5EF4-FFF2-40B4-BE49-F238E27FC236}">
                    <a16:creationId xmlns:a16="http://schemas.microsoft.com/office/drawing/2014/main" id="{2C0A8A2F-A39D-911A-0700-704EA9C211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95303368"/>
                  </p:ext>
                </p:extLst>
              </p:nvPr>
            </p:nvGraphicFramePr>
            <p:xfrm>
              <a:off x="10178906" y="150665"/>
              <a:ext cx="1913496" cy="321498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913496" cy="3214983"/>
                    </a:xfrm>
                    <a:prstGeom prst="rect">
                      <a:avLst/>
                    </a:prstGeom>
                  </am3d:spPr>
                  <am3d:camera>
                    <am3d:pos x="0" y="0" z="6128528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0752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4479" ay="-545067" az="1650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33054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Lightbulb">
                <a:extLst>
                  <a:ext uri="{FF2B5EF4-FFF2-40B4-BE49-F238E27FC236}">
                    <a16:creationId xmlns:a16="http://schemas.microsoft.com/office/drawing/2014/main" id="{2C0A8A2F-A39D-911A-0700-704EA9C211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78906" y="150665"/>
                <a:ext cx="1913496" cy="321498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194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B02F57-8CC5-45BB-5C7E-E20E2873B440}"/>
              </a:ext>
            </a:extLst>
          </p:cNvPr>
          <p:cNvSpPr txBox="1"/>
          <p:nvPr/>
        </p:nvSpPr>
        <p:spPr>
          <a:xfrm>
            <a:off x="1219199" y="1034143"/>
            <a:ext cx="795745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" panose="02040503050406030204" pitchFamily="18" charset="0"/>
                <a:ea typeface="Cambria" panose="02040503050406030204" pitchFamily="18" charset="0"/>
              </a:rPr>
              <a:t>entertaining characters (Develop as per scenarios)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" panose="02040503050406030204" pitchFamily="18" charset="0"/>
                <a:ea typeface="Cambria" panose="02040503050406030204" pitchFamily="18" charset="0"/>
              </a:rPr>
              <a:t>battling their conflicts (emotional, mental, financial, spiritual, physical, familial)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ambria" panose="02040503050406030204" pitchFamily="18" charset="0"/>
                <a:ea typeface="Cambria" panose="02040503050406030204" pitchFamily="18" charset="0"/>
              </a:rPr>
              <a:t>to reach their destination, achieve a goal or target, find their self or partner, or evolve in a way that meets the main premise of the story. (Resolution) </a:t>
            </a:r>
          </a:p>
          <a:p>
            <a:endParaRPr lang="en-IN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Example: Novels, Novellas, Short Stories, Flash Fiction, Micro-Fiction, Poetry, Memoirs.  </a:t>
            </a:r>
          </a:p>
        </p:txBody>
      </p:sp>
    </p:spTree>
    <p:extLst>
      <p:ext uri="{BB962C8B-B14F-4D97-AF65-F5344CB8AC3E}">
        <p14:creationId xmlns:p14="http://schemas.microsoft.com/office/powerpoint/2010/main" val="74821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9368B-1A95-7575-75BB-63177700A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DEFINITION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0532E-0A85-7CCE-A586-D28185DCF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0688"/>
            <a:ext cx="9046029" cy="2430689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Storytelling is the vivid description of ideas, beliefs (cultural or myths or projected), personal anecdotes, observations, and</a:t>
            </a:r>
          </a:p>
          <a:p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life-lessons through narratives that evoke several emotions, questions, and insights in the readers/viewers/listeners. </a:t>
            </a:r>
          </a:p>
          <a:p>
            <a:pPr marL="0" indent="0">
              <a:buNone/>
            </a:pPr>
            <a:endParaRPr lang="en-IN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Upward Trend">
                <a:extLst>
                  <a:ext uri="{FF2B5EF4-FFF2-40B4-BE49-F238E27FC236}">
                    <a16:creationId xmlns:a16="http://schemas.microsoft.com/office/drawing/2014/main" id="{871F9C8C-6C72-FC70-134B-378A27557E0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98054241"/>
                  </p:ext>
                </p:extLst>
              </p:nvPr>
            </p:nvGraphicFramePr>
            <p:xfrm flipH="1">
              <a:off x="363518" y="3580976"/>
              <a:ext cx="2703261" cy="3277024"/>
            </p:xfrm>
            <a:graphic>
              <a:graphicData uri="http://schemas.microsoft.com/office/drawing/2017/model3d">
                <am3d:model3d r:embed="rId2">
                  <am3d:spPr>
                    <a:xfrm flipH="1">
                      <a:off x="0" y="0"/>
                      <a:ext cx="2703261" cy="3277024"/>
                    </a:xfrm>
                    <a:prstGeom prst="rect">
                      <a:avLst/>
                    </a:prstGeom>
                  </am3d:spPr>
                  <am3d:camera>
                    <am3d:pos x="0" y="0" z="650129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1711" d="1000000"/>
                    <am3d:preTrans dx="0" dy="-166094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56319" ay="-2343223" az="-67835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7502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Upward Trend">
                <a:extLst>
                  <a:ext uri="{FF2B5EF4-FFF2-40B4-BE49-F238E27FC236}">
                    <a16:creationId xmlns:a16="http://schemas.microsoft.com/office/drawing/2014/main" id="{871F9C8C-6C72-FC70-134B-378A27557E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363518" y="3580976"/>
                <a:ext cx="2703261" cy="32770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560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Downward Trend">
                <a:extLst>
                  <a:ext uri="{FF2B5EF4-FFF2-40B4-BE49-F238E27FC236}">
                    <a16:creationId xmlns:a16="http://schemas.microsoft.com/office/drawing/2014/main" id="{C26AFF1E-454D-8636-56BA-6ED83546A11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8200555"/>
                  </p:ext>
                </p:extLst>
              </p:nvPr>
            </p:nvGraphicFramePr>
            <p:xfrm flipH="1">
              <a:off x="8613529" y="3475715"/>
              <a:ext cx="3214953" cy="3017160"/>
            </p:xfrm>
            <a:graphic>
              <a:graphicData uri="http://schemas.microsoft.com/office/drawing/2017/model3d">
                <am3d:model3d r:embed="rId2">
                  <am3d:spPr>
                    <a:xfrm flipH="1">
                      <a:off x="0" y="0"/>
                      <a:ext cx="3214953" cy="3017160"/>
                    </a:xfrm>
                    <a:prstGeom prst="rect">
                      <a:avLst/>
                    </a:prstGeom>
                  </am3d:spPr>
                  <am3d:camera>
                    <am3d:pos x="0" y="0" z="623920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198" d="1000000"/>
                    <am3d:preTrans dx="0" dy="-15145514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795209" ay="-2890590" az="59730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4064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Downward Trend">
                <a:extLst>
                  <a:ext uri="{FF2B5EF4-FFF2-40B4-BE49-F238E27FC236}">
                    <a16:creationId xmlns:a16="http://schemas.microsoft.com/office/drawing/2014/main" id="{C26AFF1E-454D-8636-56BA-6ED83546A11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8613529" y="3475715"/>
                <a:ext cx="3214953" cy="30171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6031C80-8F14-3387-92C8-CBD10CAC327C}"/>
              </a:ext>
            </a:extLst>
          </p:cNvPr>
          <p:cNvSpPr txBox="1"/>
          <p:nvPr/>
        </p:nvSpPr>
        <p:spPr>
          <a:xfrm>
            <a:off x="1915884" y="1076236"/>
            <a:ext cx="850607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It’s told in the traditional, literary or business landscape with respect to networking and marketing.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Emotions resonate deeply with the audience rather than just an image.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Examples: Carousels, Reels, Posts, Blogs, Shorts, Threads, Vlogs, Articles. </a:t>
            </a:r>
          </a:p>
        </p:txBody>
      </p:sp>
    </p:spTree>
    <p:extLst>
      <p:ext uri="{BB962C8B-B14F-4D97-AF65-F5344CB8AC3E}">
        <p14:creationId xmlns:p14="http://schemas.microsoft.com/office/powerpoint/2010/main" val="222225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EEDD7-574A-D2BD-E788-C95F2B3A0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Storytelling Module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A7132-EAD3-EFB3-EF91-DC8751549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CREATIVE WRITING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FCAC8-959D-1137-F311-1B59C9197C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 process of bringing together the mind and the heart to perform a surgery on words dripping out from the soul. 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motive is to create scenery, vivid yet livid, to start a new relationship between the characters and the readers.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06C8D-DD97-21DF-C149-387E4FABAB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CONTENT WRITING/BUSINESS WRITING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3D4B33-F679-D461-C0F3-B6B5B6E8B26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A smoothly flowing, well-researched Magazine Article/ Column, White Paper, or Website Blog which leverages SEO; often informs, solves and edutains, and other times serves as the marketing copy or business content for a reader, gaining their trust and establishing authenticity in the market. 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6753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D99C31-78B3-4265-1523-A159927FD7BC}"/>
              </a:ext>
            </a:extLst>
          </p:cNvPr>
          <p:cNvSpPr txBox="1"/>
          <p:nvPr/>
        </p:nvSpPr>
        <p:spPr>
          <a:xfrm>
            <a:off x="751114" y="2851617"/>
            <a:ext cx="534488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Imagination is of utmost importance, even if it clashes with logic. </a:t>
            </a:r>
          </a:p>
          <a:p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Instant Hooks:  Inspirational, Dramatic, Entertaining, Fast-Paced Persuasion/ Transition or Nerve-Wrecking </a:t>
            </a:r>
            <a:endParaRPr lang="en-IN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61C02A0-1DAE-0818-ED3D-DE78D969F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8DAD5C2-08DD-D6EA-BDEA-22E7C942F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 fontScale="25000" lnSpcReduction="20000"/>
          </a:bodyPr>
          <a:lstStyle/>
          <a:p>
            <a:r>
              <a:rPr lang="en-IN" sz="11200" dirty="0">
                <a:latin typeface="Cambria" panose="02040503050406030204" pitchFamily="18" charset="0"/>
                <a:ea typeface="Cambria" panose="02040503050406030204" pitchFamily="18" charset="0"/>
              </a:rPr>
              <a:t>However, the purpose of an actual marketing copy is to close sales. Content Writing builds awareness and is the first step towards CRM. </a:t>
            </a:r>
          </a:p>
          <a:p>
            <a:endParaRPr lang="en-IN" sz="1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IN" sz="1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Instant Hooks: A Creative Title, a Relevant question to the niche, or an Ongoing Situation in the Market that draws customer attention, generating organic traffic.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0622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38ECA-C27C-2653-BBF1-234944DE5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TYPES OF STORYTELLING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85B74-846D-D739-F65F-34B1C4F61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What technique would you use and why?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Acrobat toast">
                <a:extLst>
                  <a:ext uri="{FF2B5EF4-FFF2-40B4-BE49-F238E27FC236}">
                    <a16:creationId xmlns:a16="http://schemas.microsoft.com/office/drawing/2014/main" id="{50C32CF4-E154-DF37-39CD-7EDF3466D9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67443139"/>
                  </p:ext>
                </p:extLst>
              </p:nvPr>
            </p:nvGraphicFramePr>
            <p:xfrm>
              <a:off x="4274530" y="-809969"/>
              <a:ext cx="4311329" cy="423896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311329" cy="4238969"/>
                    </a:xfrm>
                    <a:prstGeom prst="rect">
                      <a:avLst/>
                    </a:prstGeom>
                  </am3d:spPr>
                  <am3d:camera>
                    <am3d:pos x="0" y="0" z="548205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49809" d="1000000"/>
                    <am3d:preTrans dx="-18152677" dy="-18000000" dz="224306"/>
                    <am3d:scale>
                      <am3d:sx n="1000000" d="1000000"/>
                      <am3d:sy n="1000000" d="1000000"/>
                      <am3d:sz n="1000000" d="1000000"/>
                    </am3d:scale>
                    <am3d:rot ax="2461718" ay="468291" az="404349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99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45917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Acrobat toast">
                <a:extLst>
                  <a:ext uri="{FF2B5EF4-FFF2-40B4-BE49-F238E27FC236}">
                    <a16:creationId xmlns:a16="http://schemas.microsoft.com/office/drawing/2014/main" id="{50C32CF4-E154-DF37-39CD-7EDF3466D9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4530" y="-809969"/>
                <a:ext cx="4311329" cy="423896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1576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99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32E1-B7EB-A84E-304A-8033B9D81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894" y="319489"/>
            <a:ext cx="10954963" cy="1367797"/>
          </a:xfrm>
        </p:spPr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THE INTERCONNECTEDNESS OF STORYTELLING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39F64E-61EC-E156-3DE7-79662AE20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159159"/>
              </p:ext>
            </p:extLst>
          </p:nvPr>
        </p:nvGraphicFramePr>
        <p:xfrm>
          <a:off x="398837" y="1545499"/>
          <a:ext cx="10954963" cy="424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4828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296</TotalTime>
  <Words>514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Cambria</vt:lpstr>
      <vt:lpstr>Office Theme</vt:lpstr>
      <vt:lpstr>STORYTELLING THE NARRATIVE FRAMEWORK</vt:lpstr>
      <vt:lpstr>What is Storytelling? </vt:lpstr>
      <vt:lpstr>PowerPoint Presentation</vt:lpstr>
      <vt:lpstr>DEFINITION </vt:lpstr>
      <vt:lpstr>PowerPoint Presentation</vt:lpstr>
      <vt:lpstr>The Storytelling Module</vt:lpstr>
      <vt:lpstr>PowerPoint Presentation</vt:lpstr>
      <vt:lpstr>TYPES OF STORYTELLING </vt:lpstr>
      <vt:lpstr>THE INTERCONNECTEDNESS OF STORYTELLING</vt:lpstr>
      <vt:lpstr>THANK YOU For Joining The Session.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neha tekwani</dc:creator>
  <cp:lastModifiedBy>neha tekwani</cp:lastModifiedBy>
  <cp:revision>2</cp:revision>
  <dcterms:created xsi:type="dcterms:W3CDTF">2025-12-16T15:23:43Z</dcterms:created>
  <dcterms:modified xsi:type="dcterms:W3CDTF">2026-06-23T15:46:19Z</dcterms:modified>
</cp:coreProperties>
</file>